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3" r:id="rId4"/>
    <p:sldId id="271" r:id="rId5"/>
    <p:sldId id="272" r:id="rId6"/>
    <p:sldId id="277" r:id="rId7"/>
    <p:sldId id="258" r:id="rId8"/>
    <p:sldId id="275" r:id="rId9"/>
    <p:sldId id="278" r:id="rId10"/>
    <p:sldId id="279" r:id="rId11"/>
    <p:sldId id="280" r:id="rId12"/>
    <p:sldId id="261" r:id="rId13"/>
    <p:sldId id="276" r:id="rId14"/>
    <p:sldId id="265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746AC-4F7A-474C-8BA1-4E79A7C8DF9A}" v="574" dt="2023-12-12T15:41:02.521"/>
    <p1510:client id="{3A759FAB-28B9-4F6C-80CD-D4C3BB2364E6}" v="1044" dt="2023-12-13T13:36:35.975"/>
    <p1510:client id="{8CC486FB-146B-40AE-9CF9-AD69E32CBBEA}" v="150" dt="2023-12-12T15:52:39.630"/>
    <p1510:client id="{978D646F-FADD-41DB-A663-AC92897F0FF0}" v="44" dt="2023-12-13T15:45:01.505"/>
    <p1510:client id="{D9472DBB-FDED-4C31-9FED-067D416F3699}" v="2364" dt="2023-12-13T15:28:56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19EA38B-F5CD-6B50-2706-C1C2FD5B27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9D512-DABC-C532-886C-67F889D65C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02D0A-E56A-4308-8AB4-4D35CD7CF0E1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049767-058E-3CF7-05AF-49B15501AF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F775F9-E3DE-9CED-739B-5104201E27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7A261-EB39-478B-B60A-5E6CDF5198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562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71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32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06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557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6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5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38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20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90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58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64058" y="613206"/>
            <a:ext cx="8144028" cy="16663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00" b="1" kern="0" spc="-157" err="1">
                <a:solidFill>
                  <a:srgbClr val="FFFFFF"/>
                </a:solidFill>
                <a:latin typeface="Inter"/>
                <a:ea typeface="Inter" pitchFamily="34" charset="-122"/>
                <a:cs typeface="Inter" pitchFamily="34" charset="-120"/>
              </a:rPr>
              <a:t>Projet</a:t>
            </a:r>
            <a:r>
              <a:rPr lang="en-US" sz="5200" b="1" kern="0" spc="-157">
                <a:solidFill>
                  <a:srgbClr val="FFFFFF"/>
                </a:solidFill>
                <a:latin typeface="Inter"/>
                <a:ea typeface="Inter" pitchFamily="34" charset="-122"/>
                <a:cs typeface="Inter" pitchFamily="34" charset="-120"/>
              </a:rPr>
              <a:t> de </a:t>
            </a:r>
            <a:r>
              <a:rPr lang="en-US" sz="5200" b="1" kern="0" spc="-157" err="1">
                <a:solidFill>
                  <a:srgbClr val="FFFFFF"/>
                </a:solidFill>
                <a:latin typeface="Inter"/>
                <a:ea typeface="Inter" pitchFamily="34" charset="-122"/>
                <a:cs typeface="Inter" pitchFamily="34" charset="-120"/>
              </a:rPr>
              <a:t>Développement</a:t>
            </a:r>
            <a:r>
              <a:rPr lang="en-US" sz="5200" b="1" kern="0" spc="-157">
                <a:solidFill>
                  <a:srgbClr val="FFFFFF"/>
                </a:solidFill>
                <a:latin typeface="Inter"/>
                <a:ea typeface="Inter" pitchFamily="34" charset="-122"/>
                <a:cs typeface="Inter" pitchFamily="34" charset="-120"/>
              </a:rPr>
              <a:t> de Jeu</a:t>
            </a:r>
            <a:endParaRPr lang="en-US" sz="5200">
              <a:latin typeface="Inter"/>
            </a:endParaRPr>
          </a:p>
        </p:txBody>
      </p:sp>
      <p:pic>
        <p:nvPicPr>
          <p:cNvPr id="7" name="Image 6" descr="Hearthstone">
            <a:extLst>
              <a:ext uri="{FF2B5EF4-FFF2-40B4-BE49-F238E27FC236}">
                <a16:creationId xmlns:a16="http://schemas.microsoft.com/office/drawing/2014/main" id="{F29A2BA8-3630-96EB-5221-F89A1244A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897547"/>
            <a:ext cx="5812970" cy="32727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-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51412" y="260930"/>
            <a:ext cx="12869429" cy="68348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 err="1">
                <a:solidFill>
                  <a:srgbClr val="FFFFFF"/>
                </a:solidFill>
                <a:ea typeface="Inter"/>
              </a:rPr>
              <a:t>Diagramme</a:t>
            </a:r>
            <a:r>
              <a:rPr lang="en-US" sz="4800" b="1" kern="0" spc="-131">
                <a:solidFill>
                  <a:srgbClr val="FFFFFF"/>
                </a:solidFill>
                <a:ea typeface="Inter"/>
              </a:rPr>
              <a:t> UML Paiement / Abonnement </a:t>
            </a:r>
            <a:r>
              <a:rPr lang="en-US" sz="4800" b="1" kern="0" spc="-131" err="1">
                <a:solidFill>
                  <a:srgbClr val="FFFFFF"/>
                </a:solidFill>
                <a:ea typeface="Inter"/>
              </a:rPr>
              <a:t>utilisateur</a:t>
            </a:r>
            <a:endParaRPr lang="en-US" sz="4800" b="1" kern="0" spc="-131" err="1">
              <a:solidFill>
                <a:srgbClr val="FFFFFF"/>
              </a:solidFill>
              <a:ea typeface="Inter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5306497"/>
            <a:ext cx="1055441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</a:endParaRPr>
          </a:p>
          <a:p>
            <a:pPr>
              <a:lnSpc>
                <a:spcPts val="2799"/>
              </a:lnSpc>
            </a:pPr>
            <a:endParaRPr lang="en-US">
              <a:ea typeface="+mn-lt"/>
              <a:cs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6FE754-DAA8-665E-3D7B-52FA717BF7DB}"/>
              </a:ext>
            </a:extLst>
          </p:cNvPr>
          <p:cNvSpPr txBox="1"/>
          <p:nvPr/>
        </p:nvSpPr>
        <p:spPr>
          <a:xfrm>
            <a:off x="13328517" y="80229"/>
            <a:ext cx="10400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A23634-D846-F311-E1CD-B4B22072B987}"/>
              </a:ext>
            </a:extLst>
          </p:cNvPr>
          <p:cNvSpPr txBox="1"/>
          <p:nvPr/>
        </p:nvSpPr>
        <p:spPr>
          <a:xfrm>
            <a:off x="642257" y="1905000"/>
            <a:ext cx="363582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cs typeface="Calibri"/>
              </a:rPr>
              <a:t>L'utilisateur peut acheter ou s'abonner</a:t>
            </a:r>
            <a:br>
              <a:rPr lang="fr-FR" b="1">
                <a:solidFill>
                  <a:schemeClr val="bg1"/>
                </a:solidFill>
                <a:cs typeface="Calibri"/>
              </a:rPr>
            </a:br>
            <a:endParaRPr lang="fr-FR" b="1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latin typeface="Consolas"/>
                <a:cs typeface="Calibri"/>
              </a:rPr>
              <a:t>Product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est la classe de base pour tous les produits achetables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Subscription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est la classe qui gère l'activation et la désactivation des abonnements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Skin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BoosterPack</a:t>
            </a:r>
            <a:r>
              <a:rPr lang="fr-FR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et </a:t>
            </a:r>
            <a:r>
              <a:rPr lang="fr-FR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CardPack</a:t>
            </a:r>
            <a:r>
              <a:rPr lang="fr-FR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sont des extensions de </a:t>
            </a:r>
            <a:r>
              <a:rPr lang="fr-FR" b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Product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et représentent les différents types d'achats.</a:t>
            </a:r>
          </a:p>
        </p:txBody>
      </p:sp>
      <p:pic>
        <p:nvPicPr>
          <p:cNvPr id="9" name="Image 8" descr="https://www.plantuml.com/plantuml/png/VLJ1RXD13BtlLunoAg1KS5qXrB0fKYGe4L3kpewJMjsTYJoUA0Zud-OxycDucyrsPuhQGxNsUtxZPrkv2W8iiMsAecuW17CRaCtlmkZVr2m3HkjDQO8mkKsVlMw1cZpvnSiSbwg0EN93EuIeMN9orlNw7Qxts-E12LsD2VgLa_0drUA9CIJP-V6m1f8iMtKUi4KdAHa45oxKJ5iXxnIpcX5gyKn0TdHyOAoySxZ_BsUs0m7EtNq6jucuP6tdUD3_c1EMmD0U7uGnvD0ttEXBUVR7hotELjf7xsD01oiwE6Bed2IyhDyAMB1YjFHCP6OPGy1FK4iy2QMCDsORkRw3W1TRzZRMKfgPnlAgD3jFjYU5kEfcki8B_HgcMvhleoYjYEwfvepyxK_lzC9mU_t32wjwezurJpMMPkxZgi6ysnYGoySRpjMJfeP75XQTq9h0oQrGGm448oSlvWl9rykqJxh9LrHsSG-fBaYKRDPG2-bj9TqdKxFOKrusU4_Eu5xGsNoMGQ4RQ34pPd6Oo80CSX-z3uAyXFe-LHqMf4ZbdI8IdfTNm3QfJJkgUxYRxRYuSsOcxoPcohIvawcPl9xqfUMmvc0-Z8WDhZlUsyjBZP8jbqyNQhMaEEcy_pETFWvh58_TZjA3YwAuKXFTp-G_">
            <a:extLst>
              <a:ext uri="{FF2B5EF4-FFF2-40B4-BE49-F238E27FC236}">
                <a16:creationId xmlns:a16="http://schemas.microsoft.com/office/drawing/2014/main" id="{85ED1FDE-EEED-807B-3938-E0D13D14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86" y="1818057"/>
            <a:ext cx="9546770" cy="50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-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51412" y="260930"/>
            <a:ext cx="12869429" cy="68348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5468"/>
              </a:lnSpc>
            </a:pPr>
            <a:r>
              <a:rPr lang="en-US" sz="4800" b="1" kern="0" spc="-131" err="1">
                <a:solidFill>
                  <a:srgbClr val="FFFFFF"/>
                </a:solidFill>
                <a:ea typeface="Inter"/>
              </a:rPr>
              <a:t>Authentification</a:t>
            </a:r>
            <a:endParaRPr lang="fr-FR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5306497"/>
            <a:ext cx="1055441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</a:endParaRPr>
          </a:p>
          <a:p>
            <a:pPr>
              <a:lnSpc>
                <a:spcPts val="2799"/>
              </a:lnSpc>
            </a:pPr>
            <a:endParaRPr lang="en-US">
              <a:ea typeface="+mn-lt"/>
              <a:cs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6FE754-DAA8-665E-3D7B-52FA717BF7DB}"/>
              </a:ext>
            </a:extLst>
          </p:cNvPr>
          <p:cNvSpPr txBox="1"/>
          <p:nvPr/>
        </p:nvSpPr>
        <p:spPr>
          <a:xfrm>
            <a:off x="13328517" y="80229"/>
            <a:ext cx="10400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  <p:pic>
        <p:nvPicPr>
          <p:cNvPr id="17" name="Image 1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05A7D59-BB87-638F-45FC-392F1BD2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2" y="1733172"/>
            <a:ext cx="10220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4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01445" y="721358"/>
            <a:ext cx="84230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Microservices</a:t>
            </a:r>
            <a:endParaRPr lang="en-US" sz="4374"/>
          </a:p>
        </p:txBody>
      </p:sp>
      <p:pic>
        <p:nvPicPr>
          <p:cNvPr id="11" name="Image 10" descr="Une image contenant texte, diagramme, croquis, dessin&#10;&#10;Description générée automatiquement">
            <a:extLst>
              <a:ext uri="{FF2B5EF4-FFF2-40B4-BE49-F238E27FC236}">
                <a16:creationId xmlns:a16="http://schemas.microsoft.com/office/drawing/2014/main" id="{69B201B4-09E4-D2E8-BF32-B5A5DD2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54" y="2207427"/>
            <a:ext cx="10632497" cy="477155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4CBB60D-6882-1A15-7AB2-DDDEBBD700F4}"/>
              </a:ext>
            </a:extLst>
          </p:cNvPr>
          <p:cNvSpPr txBox="1"/>
          <p:nvPr/>
        </p:nvSpPr>
        <p:spPr>
          <a:xfrm>
            <a:off x="13230545" y="80229"/>
            <a:ext cx="11379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833199" y="856952"/>
            <a:ext cx="8423077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Les catalogues de jeux</a:t>
            </a:r>
            <a:endParaRPr lang="en-US" sz="4374">
              <a:latin typeface="Inter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CFA199-F043-7225-7221-C78917E960DE}"/>
              </a:ext>
            </a:extLst>
          </p:cNvPr>
          <p:cNvSpPr txBox="1"/>
          <p:nvPr/>
        </p:nvSpPr>
        <p:spPr>
          <a:xfrm>
            <a:off x="13230545" y="80229"/>
            <a:ext cx="11379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N</a:t>
            </a:r>
          </a:p>
        </p:txBody>
      </p:sp>
      <p:pic>
        <p:nvPicPr>
          <p:cNvPr id="12" name="Image 11" descr="Une image contenant dessin humoristique, mammifère, cheval, Jeu PC&#10;&#10;Description générée automatiquement">
            <a:extLst>
              <a:ext uri="{FF2B5EF4-FFF2-40B4-BE49-F238E27FC236}">
                <a16:creationId xmlns:a16="http://schemas.microsoft.com/office/drawing/2014/main" id="{BD9C1D85-ABAC-63EC-8716-4CB03B76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6" y="2374976"/>
            <a:ext cx="1158352" cy="1599904"/>
          </a:xfrm>
          <a:prstGeom prst="rect">
            <a:avLst/>
          </a:prstGeom>
        </p:spPr>
      </p:pic>
      <p:pic>
        <p:nvPicPr>
          <p:cNvPr id="16" name="Image 15" descr="Une image contenant texte, dessin humoristique, violette, capture d’écran&#10;&#10;Description générée automatiquement">
            <a:extLst>
              <a:ext uri="{FF2B5EF4-FFF2-40B4-BE49-F238E27FC236}">
                <a16:creationId xmlns:a16="http://schemas.microsoft.com/office/drawing/2014/main" id="{D842C493-C756-FBED-91D5-AA6497E1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67" y="2447676"/>
            <a:ext cx="1105718" cy="1527204"/>
          </a:xfrm>
          <a:prstGeom prst="rect">
            <a:avLst/>
          </a:prstGeom>
        </p:spPr>
      </p:pic>
      <p:pic>
        <p:nvPicPr>
          <p:cNvPr id="18" name="Image 17" descr="Une image contenant art, dessin humoristique, peinture, intérieur&#10;&#10;Description générée automatiquement">
            <a:extLst>
              <a:ext uri="{FF2B5EF4-FFF2-40B4-BE49-F238E27FC236}">
                <a16:creationId xmlns:a16="http://schemas.microsoft.com/office/drawing/2014/main" id="{A66FA951-3D43-353B-210D-1FE29A8C7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4548556"/>
            <a:ext cx="2696082" cy="1516546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890F7C9A-AA27-6EA6-47AB-4F5AB7FC6E4C}"/>
              </a:ext>
            </a:extLst>
          </p:cNvPr>
          <p:cNvSpPr/>
          <p:nvPr/>
        </p:nvSpPr>
        <p:spPr>
          <a:xfrm>
            <a:off x="833199" y="2038972"/>
            <a:ext cx="9600339" cy="5686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kern="0" spc="-6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Carte : </a:t>
            </a:r>
          </a:p>
          <a:p>
            <a:pPr marL="0" indent="0">
              <a:lnSpc>
                <a:spcPts val="2734"/>
              </a:lnSpc>
              <a:buNone/>
            </a:pPr>
            <a:endParaRPr lang="en-US" b="1" kern="0" spc="-66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1800" b="1" kern="0" spc="-66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34"/>
              </a:lnSpc>
              <a:buNone/>
            </a:pPr>
            <a:endParaRPr lang="en-US" b="1" kern="0" spc="-66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1800" b="1" kern="0" spc="-66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34"/>
              </a:lnSpc>
              <a:buNone/>
            </a:pPr>
            <a:endParaRPr lang="en-US" b="1" kern="0" spc="-66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34"/>
              </a:lnSpc>
            </a:pPr>
            <a:r>
              <a:rPr lang="en-US" sz="1800" b="1" kern="0" spc="-6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 </a:t>
            </a:r>
            <a:r>
              <a:rPr lang="en-US" sz="1800" b="1" kern="0" spc="-66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saisonnier</a:t>
            </a:r>
            <a:r>
              <a:rPr lang="en-US" sz="1800" b="1" kern="0" spc="-6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2577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-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7353" y="571665"/>
            <a:ext cx="8521816" cy="881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Utilisateur</a:t>
            </a:r>
            <a:r>
              <a:rPr lang="en-US" sz="4374" b="1" kern="0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</a:t>
            </a:r>
            <a:r>
              <a:rPr lang="en-US" sz="4374" b="1" kern="0" spc="-131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Paiement</a:t>
            </a:r>
            <a:r>
              <a:rPr lang="en-US" sz="4374" b="1" kern="0" spc="-13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Abonnement</a:t>
            </a:r>
            <a:endParaRPr lang="en-US" sz="4374"/>
          </a:p>
        </p:txBody>
      </p:sp>
      <p:sp>
        <p:nvSpPr>
          <p:cNvPr id="6" name="Text 3"/>
          <p:cNvSpPr/>
          <p:nvPr/>
        </p:nvSpPr>
        <p:spPr>
          <a:xfrm>
            <a:off x="657352" y="1986102"/>
            <a:ext cx="13400507" cy="5305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Schéma base de données 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F7A06B-2791-91EC-AB4B-4493AC0F697C}"/>
              </a:ext>
            </a:extLst>
          </p:cNvPr>
          <p:cNvSpPr txBox="1"/>
          <p:nvPr/>
        </p:nvSpPr>
        <p:spPr>
          <a:xfrm>
            <a:off x="14057859" y="80229"/>
            <a:ext cx="31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25" name="Image 2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7C12E8A3-FF0C-C101-93EE-A5C6ED65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3" y="2455028"/>
            <a:ext cx="5503718" cy="54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678116" y="495895"/>
            <a:ext cx="99081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Communication </a:t>
            </a:r>
            <a:r>
              <a:rPr lang="en-US" sz="4374" b="1" kern="0" spc="-131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serveur</a:t>
            </a:r>
            <a:r>
              <a:rPr lang="en-US" sz="4374" b="1" kern="0" spc="-13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US et EU</a:t>
            </a:r>
            <a:endParaRPr lang="en-US" sz="4374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D5B40D-0A3D-C321-E7B1-40DCE645D1F9}"/>
              </a:ext>
            </a:extLst>
          </p:cNvPr>
          <p:cNvSpPr txBox="1"/>
          <p:nvPr/>
        </p:nvSpPr>
        <p:spPr>
          <a:xfrm>
            <a:off x="13704277" y="80229"/>
            <a:ext cx="66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  <p:pic>
        <p:nvPicPr>
          <p:cNvPr id="17" name="Image 16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CC28C087-745F-A693-634C-F02DADD1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094" y="1779165"/>
            <a:ext cx="5049427" cy="613391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9EA4F76-3645-A6BA-D86D-213D779DA4A6}"/>
              </a:ext>
            </a:extLst>
          </p:cNvPr>
          <p:cNvSpPr txBox="1"/>
          <p:nvPr/>
        </p:nvSpPr>
        <p:spPr>
          <a:xfrm>
            <a:off x="772886" y="2092986"/>
            <a:ext cx="11887200" cy="1687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100" b="1">
                <a:solidFill>
                  <a:schemeClr val="bg1"/>
                </a:solidFill>
                <a:cs typeface="Calibri"/>
              </a:rPr>
              <a:t>1 - </a:t>
            </a:r>
            <a:r>
              <a:rPr lang="fr-FR" sz="2100" b="1" err="1">
                <a:solidFill>
                  <a:schemeClr val="bg1"/>
                </a:solidFill>
                <a:cs typeface="Calibri"/>
              </a:rPr>
              <a:t>Load</a:t>
            </a:r>
            <a:r>
              <a:rPr lang="fr-FR" sz="2100" b="1">
                <a:solidFill>
                  <a:schemeClr val="bg1"/>
                </a:solidFill>
                <a:cs typeface="Calibri"/>
              </a:rPr>
              <a:t> Balancer :</a:t>
            </a:r>
            <a:endParaRPr lang="en-US" sz="21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Répartitions des requêtes entrantes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ea typeface="Calibri" panose="020F0502020204030204"/>
                <a:cs typeface="Calibri"/>
              </a:rPr>
              <a:t>Entre différents serveurs de jeu basé sur la région, charge du serveur…</a:t>
            </a:r>
            <a:endParaRPr lang="en-US" sz="170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2 – CDN ( Content Delivery Network )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Fournit du contenu en fonctions de l’emplacement géographique des utilisateurs.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8163997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kern="0" spc="-131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Frise Chronologique des Étapes</a:t>
            </a:r>
            <a:endParaRPr lang="en-US" sz="4350">
              <a:latin typeface="Inter"/>
              <a:ea typeface="Inter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47451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/>
          </a:p>
        </p:txBody>
      </p:sp>
      <p:sp>
        <p:nvSpPr>
          <p:cNvPr id="10" name="Text 7"/>
          <p:cNvSpPr/>
          <p:nvPr/>
        </p:nvSpPr>
        <p:spPr>
          <a:xfrm>
            <a:off x="6046113" y="1951503"/>
            <a:ext cx="5139536" cy="41249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Recueil</a:t>
            </a:r>
            <a:r>
              <a:rPr lang="en-US" sz="2150" b="1" kern="0" spc="-66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 du </a:t>
            </a:r>
            <a:r>
              <a:rPr lang="en-US" sz="2150" b="1" kern="0" spc="-66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Besoin</a:t>
            </a:r>
            <a:r>
              <a:rPr lang="en-US" sz="2150" b="1" kern="0" spc="-66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 Client (</a:t>
            </a:r>
            <a:r>
              <a:rPr lang="en-US" sz="2150" b="1" kern="0" spc="-66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Moteur</a:t>
            </a:r>
            <a:r>
              <a:rPr lang="en-US" sz="2150" b="1" kern="0" spc="-66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 du jeu)</a:t>
            </a:r>
            <a:endParaRPr lang="en-US" sz="2187">
              <a:latin typeface="Inter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6113" y="244280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avons démarré par une analyse approfondie des exigences du jeu.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47261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48893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Conception et Choix des Technologies</a:t>
            </a: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6046113" y="444246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Après des séances de brainstorming, nous avons sélectionné les technologies adaptées au projet.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47223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41156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de l'Architecture</a:t>
            </a:r>
            <a:endParaRPr lang="en-US" sz="2187"/>
          </a:p>
        </p:txBody>
      </p:sp>
      <p:sp>
        <p:nvSpPr>
          <p:cNvPr id="21" name="Text 18"/>
          <p:cNvSpPr/>
          <p:nvPr/>
        </p:nvSpPr>
        <p:spPr>
          <a:xfrm>
            <a:off x="6046113" y="644211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avons travaillé sur la conception et le développement de l'architecture du jeu.</a:t>
            </a:r>
            <a:endParaRPr lang="en-US" sz="175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9FFC109-9FFB-A335-79E5-CE7BCE72C387}"/>
              </a:ext>
            </a:extLst>
          </p:cNvPr>
          <p:cNvSpPr txBox="1"/>
          <p:nvPr/>
        </p:nvSpPr>
        <p:spPr>
          <a:xfrm>
            <a:off x="12803495" y="80229"/>
            <a:ext cx="6545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N</a:t>
            </a:r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01445" y="637018"/>
            <a:ext cx="7477601" cy="89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- Unity</a:t>
            </a:r>
            <a:endParaRPr lang="en-US" sz="5249"/>
          </a:p>
        </p:txBody>
      </p:sp>
      <p:sp>
        <p:nvSpPr>
          <p:cNvPr id="6" name="Text 3"/>
          <p:cNvSpPr/>
          <p:nvPr/>
        </p:nvSpPr>
        <p:spPr>
          <a:xfrm>
            <a:off x="401445" y="1932342"/>
            <a:ext cx="13682546" cy="5780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fr-FR" sz="2800" b="1" kern="0" spc="-35" err="1">
                <a:solidFill>
                  <a:srgbClr val="E5E0DF"/>
                </a:solidFill>
                <a:latin typeface="Inter"/>
                <a:ea typeface="Inter"/>
              </a:rPr>
              <a:t>Unity</a:t>
            </a:r>
            <a:r>
              <a:rPr lang="fr-FR" sz="2800" b="1" kern="0" spc="-35">
                <a:solidFill>
                  <a:srgbClr val="E5E0DF"/>
                </a:solidFill>
                <a:latin typeface="Inter"/>
                <a:ea typeface="Inter"/>
              </a:rPr>
              <a:t> :</a:t>
            </a:r>
            <a:endParaRPr lang="fr-FR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fr-FR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r>
              <a:rPr lang="fr-FR" b="1" kern="0" spc="-35">
                <a:solidFill>
                  <a:srgbClr val="E5E0DF"/>
                </a:solidFill>
                <a:latin typeface="Inter"/>
                <a:ea typeface="Inter"/>
              </a:rPr>
              <a:t>Avantages : </a:t>
            </a:r>
            <a:r>
              <a:rPr lang="fr-FR" kern="0" spc="-35">
                <a:solidFill>
                  <a:srgbClr val="E5E0DF"/>
                </a:solidFill>
                <a:latin typeface="Inter"/>
                <a:ea typeface="Inter"/>
              </a:rPr>
              <a:t>puissant pour créer une multitude d'options lors du développement , interface intuitive , ce qui permet d'expérimenter et d'essayer différentes idées de jeu en un rien de temps .</a:t>
            </a:r>
            <a:endParaRPr lang="fr-FR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r>
              <a:rPr lang="fr-FR" b="1" kern="0" spc="-35">
                <a:solidFill>
                  <a:srgbClr val="E5E0DF"/>
                </a:solidFill>
                <a:latin typeface="Inter"/>
                <a:ea typeface="Inter"/>
              </a:rPr>
              <a:t>Inconvénients : </a:t>
            </a:r>
            <a:r>
              <a:rPr lang="fr-FR" u="sng" kern="0" spc="-35">
                <a:solidFill>
                  <a:srgbClr val="E5E0DF"/>
                </a:solidFill>
                <a:latin typeface="Inter"/>
                <a:ea typeface="Inter"/>
              </a:rPr>
              <a:t>D'un</a:t>
            </a:r>
            <a:r>
              <a:rPr lang="fr-FR" b="1" kern="0" spc="-35">
                <a:solidFill>
                  <a:srgbClr val="E5E0DF"/>
                </a:solidFill>
                <a:latin typeface="Inter"/>
                <a:ea typeface="Inter"/>
              </a:rPr>
              <a:t> </a:t>
            </a:r>
            <a:r>
              <a:rPr lang="fr-FR" kern="0" spc="-35">
                <a:solidFill>
                  <a:srgbClr val="E5E0DF"/>
                </a:solidFill>
                <a:latin typeface="Inter"/>
                <a:ea typeface="Inter"/>
              </a:rPr>
              <a:t>point de vue graphique , </a:t>
            </a:r>
            <a:r>
              <a:rPr lang="fr-FR" kern="0" spc="-35" err="1">
                <a:solidFill>
                  <a:srgbClr val="E5E0DF"/>
                </a:solidFill>
                <a:latin typeface="Inter"/>
                <a:ea typeface="Inter"/>
              </a:rPr>
              <a:t>Unity</a:t>
            </a:r>
            <a:r>
              <a:rPr lang="fr-FR" kern="0" spc="-35">
                <a:solidFill>
                  <a:srgbClr val="E5E0DF"/>
                </a:solidFill>
                <a:latin typeface="Inter"/>
                <a:ea typeface="Inter"/>
              </a:rPr>
              <a:t> est un peu à la traine en comparaison à d'autres moteurs comme </a:t>
            </a:r>
            <a:r>
              <a:rPr lang="fr-FR" kern="0" spc="-35" err="1">
                <a:solidFill>
                  <a:srgbClr val="E5E0DF"/>
                </a:solidFill>
                <a:latin typeface="Inter"/>
                <a:ea typeface="Inter"/>
              </a:rPr>
              <a:t>Unreal</a:t>
            </a:r>
            <a:r>
              <a:rPr lang="fr-FR" kern="0" spc="-35">
                <a:solidFill>
                  <a:srgbClr val="E5E0DF"/>
                </a:solidFill>
                <a:latin typeface="Inter"/>
                <a:ea typeface="Inter"/>
              </a:rPr>
              <a:t> Engine .</a:t>
            </a:r>
            <a:endParaRPr lang="fr-FR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fr-FR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r>
              <a:rPr lang="fr-FR" sz="2800" b="1" kern="0" spc="-35" err="1">
                <a:solidFill>
                  <a:srgbClr val="E5E0DF"/>
                </a:solidFill>
                <a:latin typeface="Inter"/>
                <a:ea typeface="Inter"/>
              </a:rPr>
              <a:t>Unreal</a:t>
            </a:r>
            <a:r>
              <a:rPr lang="fr-FR" sz="2800" b="1" kern="0" spc="-35">
                <a:solidFill>
                  <a:srgbClr val="E5E0DF"/>
                </a:solidFill>
                <a:latin typeface="Inter"/>
                <a:ea typeface="Inter"/>
              </a:rPr>
              <a:t> Engine : </a:t>
            </a:r>
            <a:endParaRPr lang="fr-FR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fr-FR" kern="0" spc="-35">
              <a:solidFill>
                <a:srgbClr val="E5E0DF"/>
              </a:solidFill>
              <a:latin typeface="Inter"/>
              <a:ea typeface="Inter"/>
            </a:endParaRPr>
          </a:p>
          <a:p>
            <a:pPr>
              <a:lnSpc>
                <a:spcPts val="2799"/>
              </a:lnSpc>
            </a:pPr>
            <a:r>
              <a:rPr lang="fr-FR" b="1" kern="0" spc="-35">
                <a:solidFill>
                  <a:srgbClr val="E5E0DF"/>
                </a:solidFill>
                <a:latin typeface="Inter"/>
                <a:ea typeface="Inter"/>
              </a:rPr>
              <a:t>Inconvénients : </a:t>
            </a:r>
            <a:r>
              <a:rPr lang="fr-FR" kern="0" spc="-35">
                <a:solidFill>
                  <a:srgbClr val="E5E0DF"/>
                </a:solidFill>
                <a:latin typeface="Inter"/>
                <a:ea typeface="Inter"/>
              </a:rPr>
              <a:t>trop complexe et difficile pour les débutants , faut bien maitriser C++ , il est gourmant en ressources ce qui peut poser des problèmes pour le développement des jeux .</a:t>
            </a:r>
            <a:endParaRPr lang="fr-FR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fr-FR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fr-FR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23B3F-7439-C55D-581C-B72D783A72F5}"/>
              </a:ext>
            </a:extLst>
          </p:cNvPr>
          <p:cNvSpPr/>
          <p:nvPr/>
        </p:nvSpPr>
        <p:spPr>
          <a:xfrm>
            <a:off x="13445334" y="1"/>
            <a:ext cx="1185066" cy="89912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18993109-5BB7-F849-1E00-4B4E12C0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226" y="254914"/>
            <a:ext cx="1082223" cy="3938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8FED744-4389-E95F-CB98-B207703ED9AD}"/>
              </a:ext>
            </a:extLst>
          </p:cNvPr>
          <p:cNvSpPr txBox="1"/>
          <p:nvPr/>
        </p:nvSpPr>
        <p:spPr>
          <a:xfrm>
            <a:off x="12803495" y="80229"/>
            <a:ext cx="6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</p:spTree>
    <p:extLst>
      <p:ext uri="{BB962C8B-B14F-4D97-AF65-F5344CB8AC3E}">
        <p14:creationId xmlns:p14="http://schemas.microsoft.com/office/powerpoint/2010/main" val="39554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01445" y="557734"/>
            <a:ext cx="7477601" cy="89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- Java</a:t>
            </a:r>
            <a:endParaRPr lang="en-US" sz="5249"/>
          </a:p>
        </p:txBody>
      </p:sp>
      <p:sp>
        <p:nvSpPr>
          <p:cNvPr id="6" name="Text 3"/>
          <p:cNvSpPr/>
          <p:nvPr/>
        </p:nvSpPr>
        <p:spPr>
          <a:xfrm>
            <a:off x="401445" y="1932342"/>
            <a:ext cx="13682546" cy="5780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Java :</a:t>
            </a: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Avantages : </a:t>
            </a: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Portable, orienté objet, grande communauté, performances solides.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Inconvénients : </a:t>
            </a: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Verbeux par rapport à certains autres langages.</a:t>
            </a: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C# (avec </a:t>
            </a:r>
            <a:r>
              <a:rPr lang="fr-FR" sz="2800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Unity</a:t>
            </a:r>
            <a:r>
              <a:rPr lang="fr-FR" sz="2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) :</a:t>
            </a:r>
          </a:p>
          <a:p>
            <a:pPr marL="0" indent="0">
              <a:lnSpc>
                <a:spcPts val="2799"/>
              </a:lnSpc>
              <a:buNone/>
            </a:pPr>
            <a:endParaRPr lang="fr-FR" sz="20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Inconvénient</a:t>
            </a:r>
            <a:r>
              <a:rPr lang="fr-FR" sz="20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s</a:t>
            </a: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: </a:t>
            </a: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Principalement utilisé avec </a:t>
            </a:r>
            <a:r>
              <a:rPr lang="fr-FR" sz="1800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Unity</a:t>
            </a: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Engine, peut ne pas être aussi portable que d'autres langages.</a:t>
            </a: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Node.js (JavaScript) :</a:t>
            </a: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Inconvénients : </a:t>
            </a: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Performance inférieure à certains langages, pas toujours adapté aux jeux nécessitant un calcul intensif côté serveur.</a:t>
            </a:r>
            <a:endParaRPr lang="en-US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79452B-17E2-0B60-AA86-1222FB8AAF8E}"/>
              </a:ext>
            </a:extLst>
          </p:cNvPr>
          <p:cNvSpPr/>
          <p:nvPr/>
        </p:nvSpPr>
        <p:spPr>
          <a:xfrm>
            <a:off x="13445334" y="1"/>
            <a:ext cx="1185066" cy="145685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Graphique, Police, graphisme, affiche&#10;&#10;Description générée automatiquement">
            <a:extLst>
              <a:ext uri="{FF2B5EF4-FFF2-40B4-BE49-F238E27FC236}">
                <a16:creationId xmlns:a16="http://schemas.microsoft.com/office/drawing/2014/main" id="{0F719D12-7DAA-53F1-407B-A5CBBA0D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5" y="138650"/>
            <a:ext cx="557143" cy="103729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4637C9-F350-E3DE-E5A0-45C71F80FB46}"/>
              </a:ext>
            </a:extLst>
          </p:cNvPr>
          <p:cNvSpPr txBox="1"/>
          <p:nvPr/>
        </p:nvSpPr>
        <p:spPr>
          <a:xfrm>
            <a:off x="12803495" y="80229"/>
            <a:ext cx="6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</p:spTree>
    <p:extLst>
      <p:ext uri="{BB962C8B-B14F-4D97-AF65-F5344CB8AC3E}">
        <p14:creationId xmlns:p14="http://schemas.microsoft.com/office/powerpoint/2010/main" val="390247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01445" y="521158"/>
            <a:ext cx="7477601" cy="899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00" b="1" kern="0" spc="-157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Base de données</a:t>
            </a:r>
            <a:endParaRPr lang="en-US" sz="5200">
              <a:latin typeface="Inter"/>
              <a:ea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1445" y="1932342"/>
            <a:ext cx="13682546" cy="5780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Catalogue - </a:t>
            </a:r>
            <a:r>
              <a:rPr lang="fr-FR" sz="2800" b="1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PostgresSQL</a:t>
            </a:r>
            <a:endParaRPr lang="fr-FR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Avantages : </a:t>
            </a:r>
            <a:endParaRPr lang="fr-FR" sz="1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Les données du catalogue peuvent avoir des relations complexes, mieux gérées par une base de données relationnelle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Assure la cohérence des données, crucial pour les informations de catalogue</a:t>
            </a:r>
          </a:p>
          <a:p>
            <a:pPr>
              <a:lnSpc>
                <a:spcPts val="2799"/>
              </a:lnSpc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Paiement/Abonnement/Utilisateurs - Cassandra</a:t>
            </a:r>
          </a:p>
          <a:p>
            <a:pPr marL="0" indent="0">
              <a:lnSpc>
                <a:spcPts val="2799"/>
              </a:lnSpc>
              <a:buNone/>
            </a:pPr>
            <a:endParaRPr lang="fr-FR" sz="20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0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Avantages : </a:t>
            </a:r>
            <a:endParaRPr lang="fr-FR" sz="1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Mise à l'échelle horizontale facile : Idéal pour gérer un grand nombre d'utilisateurs et de données d'abonnement.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fr-FR" sz="1800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Haute disponibilité : Résilience élevée face aux pannes.</a:t>
            </a:r>
          </a:p>
          <a:p>
            <a:pPr marL="0" indent="0">
              <a:lnSpc>
                <a:spcPts val="2799"/>
              </a:lnSpc>
              <a:buNone/>
            </a:pPr>
            <a:endParaRPr lang="fr-FR" sz="1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1853A-BFB6-A7F7-6161-036D46E43864}"/>
              </a:ext>
            </a:extLst>
          </p:cNvPr>
          <p:cNvSpPr/>
          <p:nvPr/>
        </p:nvSpPr>
        <p:spPr>
          <a:xfrm>
            <a:off x="13445334" y="0"/>
            <a:ext cx="1185066" cy="209843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clipart, Graphique, symbole, conception&#10;&#10;Description générée automatiquement">
            <a:extLst>
              <a:ext uri="{FF2B5EF4-FFF2-40B4-BE49-F238E27FC236}">
                <a16:creationId xmlns:a16="http://schemas.microsoft.com/office/drawing/2014/main" id="{09737AF0-98D2-1D22-01E3-E006DCD7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586" y="191399"/>
            <a:ext cx="935115" cy="650423"/>
          </a:xfrm>
          <a:prstGeom prst="rect">
            <a:avLst/>
          </a:prstGeom>
          <a:noFill/>
        </p:spPr>
      </p:pic>
      <p:pic>
        <p:nvPicPr>
          <p:cNvPr id="11" name="Image 10" descr="Une image contenant Graphique, graphisme, logo, affiche">
            <a:extLst>
              <a:ext uri="{FF2B5EF4-FFF2-40B4-BE49-F238E27FC236}">
                <a16:creationId xmlns:a16="http://schemas.microsoft.com/office/drawing/2014/main" id="{7466D08B-C371-5246-B30B-149C76E8A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6397" y="1114785"/>
            <a:ext cx="1128296" cy="66379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3F2885-0522-9184-FB4A-7609AE19A63D}"/>
              </a:ext>
            </a:extLst>
          </p:cNvPr>
          <p:cNvSpPr txBox="1"/>
          <p:nvPr/>
        </p:nvSpPr>
        <p:spPr>
          <a:xfrm>
            <a:off x="12803495" y="80229"/>
            <a:ext cx="6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</p:spTree>
    <p:extLst>
      <p:ext uri="{BB962C8B-B14F-4D97-AF65-F5344CB8AC3E}">
        <p14:creationId xmlns:p14="http://schemas.microsoft.com/office/powerpoint/2010/main" val="72210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01445" y="521158"/>
            <a:ext cx="7477601" cy="899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00" b="1" kern="0" spc="-157" err="1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Autres</a:t>
            </a:r>
            <a:endParaRPr lang="en-US" sz="5200">
              <a:latin typeface="Inter"/>
              <a:ea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1445" y="1932342"/>
            <a:ext cx="13682546" cy="5780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Paiement - </a:t>
            </a:r>
            <a:r>
              <a:rPr lang="fr-FR" sz="2800" b="1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Stripe</a:t>
            </a: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endParaRPr lang="fr-FR" sz="2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2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Documentation - Jira Confluence</a:t>
            </a:r>
          </a:p>
          <a:p>
            <a:pPr marL="0" indent="0">
              <a:lnSpc>
                <a:spcPts val="2799"/>
              </a:lnSpc>
              <a:buNone/>
            </a:pPr>
            <a:endParaRPr lang="fr-FR" sz="2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fr-FR" sz="2800" b="1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Versionnement</a:t>
            </a: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- </a:t>
            </a:r>
            <a:r>
              <a:rPr lang="fr-FR" sz="2800" b="1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Github</a:t>
            </a:r>
            <a:endParaRPr lang="fr-FR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799"/>
              </a:lnSpc>
            </a:pP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Déploiement/Test/</a:t>
            </a:r>
            <a:r>
              <a:rPr lang="fr-FR" sz="2800" b="1" kern="0" spc="-35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Build</a:t>
            </a:r>
            <a:r>
              <a:rPr lang="fr-FR" sz="2800" b="1" kern="0" spc="-35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- Jenkins</a:t>
            </a:r>
            <a:endParaRPr lang="en-US" sz="2800" b="1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fr-FR" sz="2800" kern="0" spc="-35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A24FD-D225-2323-DFBD-F488521AEDCA}"/>
              </a:ext>
            </a:extLst>
          </p:cNvPr>
          <p:cNvSpPr/>
          <p:nvPr/>
        </p:nvSpPr>
        <p:spPr>
          <a:xfrm>
            <a:off x="13445334" y="11722"/>
            <a:ext cx="1185066" cy="39235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59A40F1A-803B-6FC1-BFB1-DC0D8402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711" y="172571"/>
            <a:ext cx="1141689" cy="544086"/>
          </a:xfrm>
          <a:prstGeom prst="rect">
            <a:avLst/>
          </a:prstGeom>
        </p:spPr>
      </p:pic>
      <p:pic>
        <p:nvPicPr>
          <p:cNvPr id="13" name="Image 12" descr="Une image contenant logo, Graphique, Bleu électrique, symbole&#10;&#10;Description générée automatiquement">
            <a:extLst>
              <a:ext uri="{FF2B5EF4-FFF2-40B4-BE49-F238E27FC236}">
                <a16:creationId xmlns:a16="http://schemas.microsoft.com/office/drawing/2014/main" id="{FF96E09C-CB13-B85B-6CA7-625B77C3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773" y="871645"/>
            <a:ext cx="609544" cy="544086"/>
          </a:xfrm>
          <a:prstGeom prst="rect">
            <a:avLst/>
          </a:prstGeom>
        </p:spPr>
      </p:pic>
      <p:pic>
        <p:nvPicPr>
          <p:cNvPr id="17" name="Image 16" descr="Une image contenant dessin, croquis, illustration, clipart&#10;&#10;Description générée automatiquement">
            <a:extLst>
              <a:ext uri="{FF2B5EF4-FFF2-40B4-BE49-F238E27FC236}">
                <a16:creationId xmlns:a16="http://schemas.microsoft.com/office/drawing/2014/main" id="{2FEEB05A-3AC6-3D36-B35D-03ABC4AC8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1588" y="2529064"/>
            <a:ext cx="1394468" cy="1394468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20FA2EE-9103-06E7-09EF-4353ADB7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3503" y="1684425"/>
            <a:ext cx="770638" cy="7706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DF1DCD7-E162-C942-A923-782EEC47E805}"/>
              </a:ext>
            </a:extLst>
          </p:cNvPr>
          <p:cNvSpPr txBox="1"/>
          <p:nvPr/>
        </p:nvSpPr>
        <p:spPr>
          <a:xfrm>
            <a:off x="12803495" y="80229"/>
            <a:ext cx="6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D</a:t>
            </a:r>
          </a:p>
        </p:txBody>
      </p:sp>
    </p:spTree>
    <p:extLst>
      <p:ext uri="{BB962C8B-B14F-4D97-AF65-F5344CB8AC3E}">
        <p14:creationId xmlns:p14="http://schemas.microsoft.com/office/powerpoint/2010/main" val="384395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583743" y="1860181"/>
            <a:ext cx="745799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 err="1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Présentation</a:t>
            </a:r>
            <a:r>
              <a:rPr lang="en-US" sz="4350" b="1" kern="0" spc="-131">
                <a:solidFill>
                  <a:srgbClr val="FFFFFF"/>
                </a:solidFill>
                <a:latin typeface="Inter"/>
                <a:ea typeface="Inter"/>
                <a:cs typeface="Inter" pitchFamily="34" charset="-120"/>
              </a:rPr>
              <a:t> du Mode de Jeu</a:t>
            </a:r>
            <a:endParaRPr lang="en-US" sz="4374"/>
          </a:p>
        </p:txBody>
      </p:sp>
      <p:sp>
        <p:nvSpPr>
          <p:cNvPr id="6" name="Shape 3"/>
          <p:cNvSpPr/>
          <p:nvPr/>
        </p:nvSpPr>
        <p:spPr>
          <a:xfrm>
            <a:off x="4583743" y="31158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4743950" y="3113961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/>
          </a:p>
        </p:txBody>
      </p:sp>
      <p:sp>
        <p:nvSpPr>
          <p:cNvPr id="8" name="Text 5"/>
          <p:cNvSpPr/>
          <p:nvPr/>
        </p:nvSpPr>
        <p:spPr>
          <a:xfrm>
            <a:off x="5294971" y="3148608"/>
            <a:ext cx="237232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Description du Jeu</a:t>
            </a:r>
            <a:endParaRPr lang="en-US" sz="2400" b="1">
              <a:latin typeface="Inter"/>
              <a:ea typeface="Inter"/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94971" y="3618140"/>
            <a:ext cx="3820001" cy="22092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799"/>
              </a:lnSpc>
            </a:pP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Extension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compétitive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de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HearthStone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offrant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une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expérience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de combat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automatisée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. </a:t>
            </a:r>
          </a:p>
          <a:p>
            <a:pPr algn="just">
              <a:lnSpc>
                <a:spcPts val="2799"/>
              </a:lnSpc>
            </a:pP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Les 8 joueurs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construisent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et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améliorent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des équipes de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personnages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pour affronter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d'autres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337143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489186" y="3113961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/>
          </a:p>
        </p:txBody>
      </p:sp>
      <p:sp>
        <p:nvSpPr>
          <p:cNvPr id="12" name="Text 9"/>
          <p:cNvSpPr/>
          <p:nvPr/>
        </p:nvSpPr>
        <p:spPr>
          <a:xfrm>
            <a:off x="10059257" y="3148608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Objectifs</a:t>
            </a:r>
            <a:endParaRPr lang="en-US" sz="2400" err="1">
              <a:latin typeface="Inter"/>
              <a:ea typeface="Inter"/>
              <a:cs typeface="Calibri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059257" y="3618140"/>
            <a:ext cx="3820001" cy="1821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799"/>
              </a:lnSpc>
            </a:pP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Enrichir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le jeu avec un mode de jeu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dynamique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,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augmentant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l'engagement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par des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stratégies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 profondes et un gameplay </a:t>
            </a:r>
            <a:r>
              <a:rPr lang="en-US" sz="1750" kern="0" spc="-35" err="1">
                <a:solidFill>
                  <a:srgbClr val="E5E0DF"/>
                </a:solidFill>
                <a:ea typeface="+mn-lt"/>
                <a:cs typeface="+mn-lt"/>
              </a:rPr>
              <a:t>renouvelé</a:t>
            </a:r>
            <a:r>
              <a:rPr lang="en-US" sz="1750" kern="0" spc="-35">
                <a:solidFill>
                  <a:srgbClr val="E5E0DF"/>
                </a:solidFill>
                <a:ea typeface="+mn-lt"/>
                <a:cs typeface="+mn-lt"/>
              </a:rPr>
              <a:t>.</a:t>
            </a:r>
            <a:endParaRPr lang="fr-FR">
              <a:ea typeface="+mn-lt"/>
              <a:cs typeface="+mn-lt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3030398-EE39-7F40-EC40-D297F129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" y="0"/>
            <a:ext cx="4082142" cy="82296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02CAACB-AFBF-249E-BAD2-A033F3A65B32}"/>
              </a:ext>
            </a:extLst>
          </p:cNvPr>
          <p:cNvSpPr txBox="1"/>
          <p:nvPr/>
        </p:nvSpPr>
        <p:spPr>
          <a:xfrm>
            <a:off x="14057859" y="80229"/>
            <a:ext cx="31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-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73183" y="794331"/>
            <a:ext cx="538006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 err="1">
                <a:solidFill>
                  <a:srgbClr val="FFFFFF"/>
                </a:solidFill>
                <a:ea typeface="Inter"/>
              </a:rPr>
              <a:t>Moteur</a:t>
            </a:r>
            <a:r>
              <a:rPr lang="en-US" sz="4800" b="1" kern="0" spc="-131">
                <a:solidFill>
                  <a:srgbClr val="FFFFFF"/>
                </a:solidFill>
                <a:ea typeface="Inter"/>
              </a:rPr>
              <a:t> du jeu</a:t>
            </a:r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037993" y="5306497"/>
            <a:ext cx="1055441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</a:endParaRPr>
          </a:p>
          <a:p>
            <a:pPr>
              <a:lnSpc>
                <a:spcPts val="2799"/>
              </a:lnSpc>
            </a:pPr>
            <a:endParaRPr lang="en-US">
              <a:ea typeface="+mn-lt"/>
              <a:cs typeface="+mn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F84D7D-DE40-3E8F-F915-D40F818EC821}"/>
              </a:ext>
            </a:extLst>
          </p:cNvPr>
          <p:cNvSpPr txBox="1"/>
          <p:nvPr/>
        </p:nvSpPr>
        <p:spPr>
          <a:xfrm>
            <a:off x="772886" y="2092986"/>
            <a:ext cx="11887200" cy="5318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100" b="1">
                <a:solidFill>
                  <a:schemeClr val="bg1"/>
                </a:solidFill>
                <a:cs typeface="Calibri"/>
              </a:rPr>
              <a:t>1 - Ajout d'un Mode de Jeu Supplémentaire (Champs de bataille) :</a:t>
            </a:r>
            <a:endParaRPr lang="en-US" sz="21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Choisir entre le mode standard et le mode </a:t>
            </a:r>
            <a:r>
              <a:rPr lang="fr-FR" sz="1700" b="1">
                <a:solidFill>
                  <a:schemeClr val="bg1"/>
                </a:solidFill>
                <a:cs typeface="Calibri"/>
              </a:rPr>
              <a:t>Champs de bataille</a:t>
            </a:r>
            <a:r>
              <a:rPr lang="fr-FR" sz="1700">
                <a:solidFill>
                  <a:schemeClr val="bg1"/>
                </a:solidFill>
                <a:cs typeface="Calibri"/>
              </a:rPr>
              <a:t> depuis menu principal</a:t>
            </a:r>
            <a:endParaRPr lang="en-US" sz="170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2 - Format du Jeu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Les parties se jouent à 8 en tours automatiques, sans phase de tour individuel comme dans le mode standard.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3 - Composition du Deck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Les cartes disponibles pour le deck peuvent être spécifiques à ce mode de jeu, avec des mécaniques adaptées.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4 - Tableau de Bord Champs de bataille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Intégration d'un tableau de bord distinct pour le mode Champs de bataille, accessible en jeu.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Affichage clair des informations essentielles, telles que le nombre de joueurs restants, la santé de chaque joueur, etc.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5 - Mécaniques de Jeu Propres au Champs de bataille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Mise en place de mécaniques de jeu uniques au mode Champs de bataille pour garantir une expérience différenciée de la partie standard.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Intégration de la possibilité d'acheter des serviteurs, de les positionner sur le plateau, et d'interagir avec les autres joueurs.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000" b="1">
                <a:solidFill>
                  <a:schemeClr val="bg1"/>
                </a:solidFill>
                <a:cs typeface="Calibri"/>
              </a:rPr>
              <a:t>6 – Mise en place d’une boutique :</a:t>
            </a:r>
            <a:endParaRPr lang="fr-FR" sz="20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AutoNum type="arabicPeriod"/>
            </a:pPr>
            <a:r>
              <a:rPr lang="fr-FR" sz="1700">
                <a:solidFill>
                  <a:schemeClr val="bg1"/>
                </a:solidFill>
                <a:cs typeface="Calibri"/>
              </a:rPr>
              <a:t>Mise en place d'une boutique pour effectuer des achats de skins/abonnement.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algn="l"/>
            <a:endParaRPr lang="fr-FR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Image 8" descr="Lawyer Talking Client Image &amp; Photo (Free Trial) | Bigstock">
            <a:extLst>
              <a:ext uri="{FF2B5EF4-FFF2-40B4-BE49-F238E27FC236}">
                <a16:creationId xmlns:a16="http://schemas.microsoft.com/office/drawing/2014/main" id="{3E3554D0-2E2F-E783-7DCB-43CF8AA7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836" y="606771"/>
            <a:ext cx="2476500" cy="18478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3745A25-3699-8504-145A-57FF61643D8B}"/>
              </a:ext>
            </a:extLst>
          </p:cNvPr>
          <p:cNvSpPr txBox="1"/>
          <p:nvPr/>
        </p:nvSpPr>
        <p:spPr>
          <a:xfrm>
            <a:off x="13361174" y="80229"/>
            <a:ext cx="10073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 - C</a:t>
            </a:r>
          </a:p>
        </p:txBody>
      </p:sp>
    </p:spTree>
    <p:extLst>
      <p:ext uri="{BB962C8B-B14F-4D97-AF65-F5344CB8AC3E}">
        <p14:creationId xmlns:p14="http://schemas.microsoft.com/office/powerpoint/2010/main" val="198053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-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51412" y="260930"/>
            <a:ext cx="7970859" cy="68348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 err="1">
                <a:solidFill>
                  <a:srgbClr val="FFFFFF"/>
                </a:solidFill>
                <a:ea typeface="Inter"/>
              </a:rPr>
              <a:t>Diagramme</a:t>
            </a:r>
            <a:r>
              <a:rPr lang="en-US" sz="4800" b="1" kern="0" spc="-131">
                <a:solidFill>
                  <a:srgbClr val="FFFFFF"/>
                </a:solidFill>
                <a:ea typeface="Inter"/>
              </a:rPr>
              <a:t> UML Format du Jeu</a:t>
            </a:r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037993" y="5306497"/>
            <a:ext cx="1055441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E5E0DF"/>
              </a:solidFill>
              <a:latin typeface="Inter"/>
            </a:endParaRPr>
          </a:p>
          <a:p>
            <a:pPr>
              <a:lnSpc>
                <a:spcPts val="2799"/>
              </a:lnSpc>
            </a:pPr>
            <a:endParaRPr lang="en-US">
              <a:ea typeface="+mn-lt"/>
              <a:cs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6FE754-DAA8-665E-3D7B-52FA717BF7DB}"/>
              </a:ext>
            </a:extLst>
          </p:cNvPr>
          <p:cNvSpPr txBox="1"/>
          <p:nvPr/>
        </p:nvSpPr>
        <p:spPr>
          <a:xfrm>
            <a:off x="13154345" y="80229"/>
            <a:ext cx="1225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X- 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A23634-D846-F311-E1CD-B4B22072B987}"/>
              </a:ext>
            </a:extLst>
          </p:cNvPr>
          <p:cNvSpPr txBox="1"/>
          <p:nvPr/>
        </p:nvSpPr>
        <p:spPr>
          <a:xfrm>
            <a:off x="642257" y="1905000"/>
            <a:ext cx="363582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Association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latin typeface="Consolas"/>
              </a:rPr>
              <a:t>Game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↔ </a:t>
            </a:r>
            <a:r>
              <a:rPr lang="fr-FR">
                <a:solidFill>
                  <a:schemeClr val="bg1"/>
                </a:solidFill>
                <a:latin typeface="Consolas"/>
              </a:rPr>
              <a:t>Player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 Une partie contient plusieurs joueurs.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endParaRPr lang="fr-FR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latin typeface="Consolas"/>
              </a:rPr>
              <a:t>Player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↔ </a:t>
            </a:r>
            <a:r>
              <a:rPr lang="fr-FR">
                <a:solidFill>
                  <a:schemeClr val="bg1"/>
                </a:solidFill>
                <a:latin typeface="Consolas"/>
              </a:rPr>
              <a:t>Hero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 Chaque joueur choisit un héros.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endParaRPr lang="fr-FR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latin typeface="Consolas"/>
              </a:rPr>
              <a:t>Player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↔ </a:t>
            </a:r>
            <a:r>
              <a:rPr lang="fr-FR" err="1">
                <a:solidFill>
                  <a:schemeClr val="bg1"/>
                </a:solidFill>
                <a:latin typeface="Consolas"/>
              </a:rPr>
              <a:t>Board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 Chaque joueur possède un plateau.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endParaRPr lang="fr-FR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  <a:latin typeface="Consolas"/>
              </a:rPr>
              <a:t>Board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↔ </a:t>
            </a:r>
            <a:r>
              <a:rPr lang="fr-FR" err="1">
                <a:solidFill>
                  <a:schemeClr val="bg1"/>
                </a:solidFill>
                <a:latin typeface="Consolas"/>
              </a:rPr>
              <a:t>Minion</a:t>
            </a:r>
            <a:r>
              <a:rPr lang="fr-FR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: Le plateau contient plusieurs serviteurs.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13" name="Image 12" descr="https://www.plantuml.com/plantuml/png/RLJBYjmm4BphAnfVybZca5iGOTWi2SaXWMKtFz2sEhPOMJ9IUp93oBy7oTAixT79g4gggQvgvZumUfv78yGRUC10y0r7Wg-6Hh8SH6SmX4Gy6hoGXxy20E00MadGblF9uaWIdjbhsuj_OlNiEtbtVHGcwZIQH_U7VBcUg3kO0oNuxJi99wVLLkMdjjhPgmuoO_UoDZ0G6XvUaRjyfyXbaF65lk28FUq8fVS8JXEX3si_CI5cGxrtirNm7AVvhRjzMYd1OdLAiGK9FtJWJqk8nynri_Ta-IcghQsdJgBApX9PLK4jdHU9s-XoPtHcigfQuq3UIOWbPQ1rw9M4X_YfPXkHtfcDuNQ-B0tjh0KofahCK-zHqIzTApowoPuhEzIkAWYf0ZItkxGkAjGNQvdngZicdwMenVMnx89IrJ4yZUv4XThhB_XcaWnLP_dSQgFvSZjB9hQR-4G6EHeUz1H4MhdcGmE70pGVcrAyXCvPHcq374N6ygtuIRbA6B1AvtmAlvmA_Rx9usr_GzoJLV7Vv3y0">
            <a:extLst>
              <a:ext uri="{FF2B5EF4-FFF2-40B4-BE49-F238E27FC236}">
                <a16:creationId xmlns:a16="http://schemas.microsoft.com/office/drawing/2014/main" id="{DC5F11DA-F3EB-6D59-88B3-5AAFE35D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53718"/>
            <a:ext cx="8436426" cy="68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Personnalisé</PresentationFormat>
  <Slides>15</Slides>
  <Notes>15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</cp:revision>
  <dcterms:created xsi:type="dcterms:W3CDTF">2023-12-12T13:47:54Z</dcterms:created>
  <dcterms:modified xsi:type="dcterms:W3CDTF">2023-12-13T16:12:43Z</dcterms:modified>
</cp:coreProperties>
</file>